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sldIdLst>
    <p:sldId id="257" r:id="rId2"/>
    <p:sldId id="289" r:id="rId3"/>
    <p:sldId id="290" r:id="rId4"/>
    <p:sldId id="379" r:id="rId5"/>
    <p:sldId id="258" r:id="rId6"/>
    <p:sldId id="380" r:id="rId7"/>
    <p:sldId id="432" r:id="rId8"/>
    <p:sldId id="292" r:id="rId9"/>
    <p:sldId id="259" r:id="rId10"/>
    <p:sldId id="293" r:id="rId11"/>
    <p:sldId id="260" r:id="rId12"/>
    <p:sldId id="382" r:id="rId13"/>
    <p:sldId id="383" r:id="rId14"/>
    <p:sldId id="384" r:id="rId15"/>
    <p:sldId id="385" r:id="rId16"/>
    <p:sldId id="386" r:id="rId17"/>
    <p:sldId id="396" r:id="rId18"/>
    <p:sldId id="397" r:id="rId19"/>
    <p:sldId id="398" r:id="rId20"/>
    <p:sldId id="417" r:id="rId21"/>
    <p:sldId id="418" r:id="rId22"/>
    <p:sldId id="419" r:id="rId23"/>
    <p:sldId id="433" r:id="rId24"/>
    <p:sldId id="434" r:id="rId25"/>
    <p:sldId id="435" r:id="rId26"/>
    <p:sldId id="294" r:id="rId27"/>
    <p:sldId id="295" r:id="rId28"/>
    <p:sldId id="296" r:id="rId29"/>
    <p:sldId id="298" r:id="rId30"/>
    <p:sldId id="297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436" r:id="rId39"/>
    <p:sldId id="437" r:id="rId40"/>
    <p:sldId id="438" r:id="rId41"/>
    <p:sldId id="308" r:id="rId42"/>
    <p:sldId id="439" r:id="rId43"/>
    <p:sldId id="440" r:id="rId44"/>
    <p:sldId id="311" r:id="rId45"/>
    <p:sldId id="441" r:id="rId46"/>
    <p:sldId id="313" r:id="rId47"/>
    <p:sldId id="314" r:id="rId48"/>
    <p:sldId id="315" r:id="rId49"/>
    <p:sldId id="316" r:id="rId50"/>
    <p:sldId id="317" r:id="rId51"/>
    <p:sldId id="318" r:id="rId52"/>
    <p:sldId id="442" r:id="rId53"/>
    <p:sldId id="443" r:id="rId54"/>
    <p:sldId id="444" r:id="rId55"/>
    <p:sldId id="445" r:id="rId56"/>
    <p:sldId id="446" r:id="rId57"/>
    <p:sldId id="447" r:id="rId58"/>
    <p:sldId id="448" r:id="rId59"/>
    <p:sldId id="449" r:id="rId60"/>
    <p:sldId id="320" r:id="rId61"/>
    <p:sldId id="387" r:id="rId62"/>
    <p:sldId id="321" r:id="rId63"/>
    <p:sldId id="322" r:id="rId64"/>
    <p:sldId id="408" r:id="rId65"/>
    <p:sldId id="410" r:id="rId66"/>
    <p:sldId id="325" r:id="rId67"/>
    <p:sldId id="326" r:id="rId68"/>
    <p:sldId id="393" r:id="rId69"/>
    <p:sldId id="327" r:id="rId70"/>
    <p:sldId id="328" r:id="rId71"/>
    <p:sldId id="450" r:id="rId72"/>
    <p:sldId id="329" r:id="rId73"/>
    <p:sldId id="330" r:id="rId74"/>
  </p:sldIdLst>
  <p:sldSz cx="12192000" cy="6858000"/>
  <p:notesSz cx="6858000" cy="9144000"/>
  <p:defaultTextStyle>
    <a:defPPr>
      <a:defRPr lang="en-L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B94"/>
    <a:srgbClr val="F2802B"/>
    <a:srgbClr val="98511C"/>
    <a:srgbClr val="A3D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37"/>
    <p:restoredTop sz="94694"/>
  </p:normalViewPr>
  <p:slideViewPr>
    <p:cSldViewPr snapToGrid="0">
      <p:cViewPr varScale="1">
        <p:scale>
          <a:sx n="70" d="100"/>
          <a:sy n="70" d="100"/>
        </p:scale>
        <p:origin x="216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B30D4-0460-6F4A-B1A3-4189ED650E84}" type="datetimeFigureOut">
              <a:rPr lang="en-LB" smtClean="0"/>
              <a:t>7/4/25</a:t>
            </a:fld>
            <a:endParaRPr lang="en-L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39B02-8764-3D45-95C0-1C1557C54914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872060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012534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855290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040263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727653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67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685721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71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76637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73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527826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BD3F5-5617-9155-9CF4-C7B2A2D99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ABDE0E-30FB-B883-8E58-C79E1EE87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EEEBF-7690-34B2-4A66-CED0CD572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790B5-60EE-8EC8-B038-E3AE5C66E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A2BF-A28E-0A74-741E-5A83BA5C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131607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E1A8B-79E1-0CFD-6FA8-18E7B9219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8F7111-C31C-1398-B129-070A8927E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2235A-D1F6-60C2-ACC8-5A1A1C68E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E7383-F651-867E-6122-CA92F717F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E11E6-1AF7-C2A9-F2A7-920EB2EB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9574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C3A92B-0387-74A6-BAA3-E43926B9A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80CA8-531A-463B-2F76-025DBBF4F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954A-6CD8-C1AE-2C05-B7E535005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AAA04-FF30-B2E2-0E26-5280D661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1F9FC-CA84-25CE-6DF5-AA8CAECB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239249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73B9-2925-6571-C030-00957FF46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44E2C-FC3B-C1A7-A96A-23E2B5449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06C75-A72E-950B-5891-E7CFB49CC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03EE7-D650-CA79-C916-6654DCB2B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B063D-5638-3E97-4763-ED0AA1BEF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662388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2D5B8-3F55-31C3-7065-8EE5D2E26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1DC2F-466B-DF7F-6614-61399475E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E0248-66C2-2C86-FFD7-7B2E5860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F4424-A74D-653C-F161-0FC3A928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62520-7FC6-1297-1AA4-59D07CC0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661475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AD2FE-A145-9D4D-C174-6A6AC0130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DE498-9C5A-39A3-24B1-9C6D6ADDF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9A992-DAC1-E923-66D1-4ACBF1B9B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87817-4A29-1841-C832-F03B089CA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AF7D3-9DDE-294F-462D-F4071383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5096C-0C06-506E-70B1-3D5355A1A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4929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97030-485C-F164-AAEC-6DDEBB246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C07AF-8873-AC50-F4DE-F01041F1F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2B471-9DC2-53E4-3E49-5019B8CA8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A1E4B-750C-7F01-4EDF-F15385673C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FE44F-1717-5B9A-BD25-564331299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BF1BF-090A-8887-8207-7C4AF3A9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D8C986-4208-B5DB-9202-DC4AF672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EE3776-8C1B-82E7-615A-3533A0D1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305803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DE630-E010-E069-85A6-13911D710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05652D-3A8A-3022-4E07-DFA09BF7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A103E-CDE3-D5B4-BA10-3A5114A95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A70C2-C4FB-DDA9-D08E-F5D489A8B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3176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5CD1A7-FB81-6EF6-BF33-DED540F2D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2D845-3F2E-1953-21B7-73572BB5C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C1375-5E65-4AFE-7608-138BD25B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865922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41815-DC24-00CF-A426-A072904BC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DDCAD-1D2B-A55A-19AB-0767A63D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394AE-206F-2E18-74CC-D38BB9FD8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8FC33-2DB1-E6E8-A2B0-DB90A22EF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EDADE-36A6-0D0B-BD87-72442797D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7E1B3-5BF9-972D-1A46-A4DC7338D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862543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CFF47-887B-F154-7BBA-2DA7A2F72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AF05B9-A2D9-874C-7218-9C5C66610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EF8368-C4E1-39CF-CCBA-2282E20FB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F2D11-4A82-EAF6-737B-9A1AC8B22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F78E0-0B77-3D20-1FE4-2DAB8B4B6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095A7-1917-4B10-4A87-5BCA68AF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8824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BB2A98-4140-1A33-484C-08A8BBC8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6CE83-C121-21D1-AE41-B18BCE5C7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A87F3-3F9F-9953-E117-69C28E73C3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60114-D8C8-20B1-32E4-DF2BF3C83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468F3-E78A-D440-0BA5-ED602CA59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7824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0ABCBA-17AD-3A13-7434-2BDAAE8A8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2B359F-386E-BD23-9FC3-F11479DF9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49" y="151661"/>
            <a:ext cx="10268677" cy="40509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BC4C5E-0650-953B-E47C-4A1A45617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6448"/>
            <a:ext cx="12192000" cy="3371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F9BD7F-5056-148A-3BE9-EEF5D94D5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5875" y="403726"/>
            <a:ext cx="4540251" cy="41359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16EF2F-E31E-6258-8459-0A4DDD56E327}"/>
              </a:ext>
            </a:extLst>
          </p:cNvPr>
          <p:cNvSpPr txBox="1"/>
          <p:nvPr/>
        </p:nvSpPr>
        <p:spPr>
          <a:xfrm>
            <a:off x="4300649" y="4388859"/>
            <a:ext cx="35545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0" u="none" strike="noStrike" dirty="0" err="1">
                <a:solidFill>
                  <a:srgbClr val="F2802B"/>
                </a:solidFill>
                <a:effectLst/>
              </a:rPr>
              <a:t>ا</a:t>
            </a:r>
            <a:r>
              <a:rPr lang="ar-SA" sz="6000" b="1" i="0" u="none" strike="noStrike" dirty="0">
                <a:solidFill>
                  <a:srgbClr val="F2802B"/>
                </a:solidFill>
                <a:effectLst/>
              </a:rPr>
              <a:t>ليوم الخامس</a:t>
            </a:r>
            <a:endParaRPr lang="en-LB" sz="8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A45376-1C48-ACFF-2CCE-72BB133A1F53}"/>
              </a:ext>
            </a:extLst>
          </p:cNvPr>
          <p:cNvSpPr txBox="1"/>
          <p:nvPr/>
        </p:nvSpPr>
        <p:spPr>
          <a:xfrm>
            <a:off x="185979" y="5404522"/>
            <a:ext cx="118200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i="0" u="none" strike="noStrike" dirty="0">
                <a:solidFill>
                  <a:srgbClr val="253B94"/>
                </a:solidFill>
                <a:effectLst/>
              </a:rPr>
              <a:t> الله لديه خطّة لحياتي، وهو يُنير طريقي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30AA4C-3593-07D6-D2F3-29E98414EAE7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19802-687F-7A57-1F82-F0C79ADA61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1353" y="3300953"/>
            <a:ext cx="2425678" cy="2477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58AE96-5753-39BC-517C-8F3E0E2FB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5574" y="3619935"/>
            <a:ext cx="2292454" cy="17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04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لما بطيع أنا ربحان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وربّي بيكون عني رضيان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ولما بمسك إيد يسوع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بكون قلبي كثير فرحان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95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dirty="0">
                <a:solidFill>
                  <a:srgbClr val="253B94"/>
                </a:solidFill>
                <a:latin typeface="+mj-lt"/>
              </a:rPr>
              <a:t>(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عملني أنا مميز  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مش بالشبه بتميّز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لا باللبس ولا باللون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لأنو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فيي إله الكون)٢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20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427250-6567-B347-7894-D691AD39BD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2B82A-2A22-D6E2-5E56-BDFAB677E2C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7DA5D-1F47-C468-839C-44BFA90673B7}"/>
              </a:ext>
            </a:extLst>
          </p:cNvPr>
          <p:cNvSpPr txBox="1"/>
          <p:nvPr/>
        </p:nvSpPr>
        <p:spPr>
          <a:xfrm>
            <a:off x="2084521" y="823253"/>
            <a:ext cx="8022956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- القرار -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 خالق الخليقة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وهوي معي كل دقيقة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عندو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خطة حلوة كثير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لحياتي بالحقيقة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endParaRPr lang="ar-SA" sz="5400" b="0" i="0" u="none" strike="noStrike" dirty="0">
              <a:solidFill>
                <a:srgbClr val="253B9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045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لما بطيع أنا ربحان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وربّي بيكون عني رضيان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ولما بمسك إيد يسوع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بكون قلبي كثير فرحان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69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(من فرعون حرّر الشعب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وموسى كان بموقف صعب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وفرعون أبداً ما كان بريء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والرّب بالبحر فتح طريق)٢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30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427250-6567-B347-7894-D691AD39BD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2B82A-2A22-D6E2-5E56-BDFAB677E2C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7DA5D-1F47-C468-839C-44BFA90673B7}"/>
              </a:ext>
            </a:extLst>
          </p:cNvPr>
          <p:cNvSpPr txBox="1"/>
          <p:nvPr/>
        </p:nvSpPr>
        <p:spPr>
          <a:xfrm>
            <a:off x="2084521" y="823253"/>
            <a:ext cx="8022956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- القرار -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 خالق الخليقة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وهوي معي كل دقيقة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عندو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خطة حلوة كثير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لحياتي بالحقيقة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endParaRPr lang="ar-SA" sz="5400" b="0" i="0" u="none" strike="noStrike" dirty="0">
              <a:solidFill>
                <a:srgbClr val="253B9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9683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لما بطيع أنا ربحان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وربّي بيكون عني رضيان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ولما بمسك إيد يسوع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بكون قلبي كثير فرحان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52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(اختفى السمك ببحر عميق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وبطرس ضيّع الطريق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قلّوا الرب كب الشبك               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وأنا بجبلك السمك)٢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40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427250-6567-B347-7894-D691AD39BD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2B82A-2A22-D6E2-5E56-BDFAB677E2C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7DA5D-1F47-C468-839C-44BFA90673B7}"/>
              </a:ext>
            </a:extLst>
          </p:cNvPr>
          <p:cNvSpPr txBox="1"/>
          <p:nvPr/>
        </p:nvSpPr>
        <p:spPr>
          <a:xfrm>
            <a:off x="2084521" y="823253"/>
            <a:ext cx="8022956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- القرار -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 خالق الخليقة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وهوي معي كل دقيقة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عندو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خطة حلوة كثير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لحياتي بالحقيقة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endParaRPr lang="ar-SA" sz="5400" b="0" i="0" u="none" strike="noStrike" dirty="0">
              <a:solidFill>
                <a:srgbClr val="253B9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288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لما بطيع أنا ربحان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وربّي بيكون عني رضيان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ولما بمسك إيد يسوع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بكون قلبي كثير فرحان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74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F307EB-1912-98E6-047A-B21281B3E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E1662E-4BE0-C4B1-C42E-5D989B9E1644}"/>
              </a:ext>
            </a:extLst>
          </p:cNvPr>
          <p:cNvSpPr txBox="1"/>
          <p:nvPr/>
        </p:nvSpPr>
        <p:spPr>
          <a:xfrm>
            <a:off x="3768313" y="264667"/>
            <a:ext cx="46553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الترحيب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C68395-37AC-8B79-6A67-7536D07C1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29940"/>
            <a:ext cx="12192000" cy="17747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1B09A5-DB88-AA18-D534-603B5ABC284C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AA482-5B30-06DF-78A1-439E0C2B3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7787" y="1142149"/>
            <a:ext cx="3401052" cy="5237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8B987A-2034-B8F5-D68B-23E16CCC5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599172" y="1210367"/>
            <a:ext cx="3401051" cy="51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3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dirty="0">
                <a:solidFill>
                  <a:srgbClr val="253B94"/>
                </a:solidFill>
                <a:latin typeface="+mj-lt"/>
              </a:rPr>
              <a:t>(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ركبوا المركب التلاميذ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عِلي الموج واشتد الريح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يسوع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نايم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ومستريح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وبكلمة قام ووقّف الريح)٢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18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427250-6567-B347-7894-D691AD39BD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2B82A-2A22-D6E2-5E56-BDFAB677E2C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7DA5D-1F47-C468-839C-44BFA90673B7}"/>
              </a:ext>
            </a:extLst>
          </p:cNvPr>
          <p:cNvSpPr txBox="1"/>
          <p:nvPr/>
        </p:nvSpPr>
        <p:spPr>
          <a:xfrm>
            <a:off x="2084521" y="823253"/>
            <a:ext cx="8022956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- القرار -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 خالق الخليقة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وهوي معي كل دقيقة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عندو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خطة حلوة كثير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لحياتي بالحقيقة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endParaRPr lang="ar-SA" sz="5400" b="0" i="0" u="none" strike="noStrike" dirty="0">
              <a:solidFill>
                <a:srgbClr val="253B9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1922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لما بطيع أنا ربحان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وربّي بيكون عني رضيان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ولما بمسك إيد يسوع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بكون قلبي كثير فرحان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96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dirty="0">
                <a:solidFill>
                  <a:srgbClr val="253B94"/>
                </a:solidFill>
                <a:latin typeface="+mj-lt"/>
              </a:rPr>
              <a:t>(كلمة الله </a:t>
            </a:r>
            <a:r>
              <a:rPr lang="ar-SA" sz="5400" dirty="0" err="1">
                <a:solidFill>
                  <a:srgbClr val="253B94"/>
                </a:solidFill>
                <a:latin typeface="+mj-lt"/>
              </a:rPr>
              <a:t>هييّ</a:t>
            </a:r>
            <a:r>
              <a:rPr lang="ar-SA" sz="5400" dirty="0">
                <a:solidFill>
                  <a:srgbClr val="253B94"/>
                </a:solidFill>
                <a:latin typeface="+mj-lt"/>
              </a:rPr>
              <a:t> النور    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dirty="0">
                <a:solidFill>
                  <a:srgbClr val="253B94"/>
                </a:solidFill>
                <a:latin typeface="+mj-lt"/>
              </a:rPr>
              <a:t>وقلبي معا بيكون مسرور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dirty="0">
                <a:solidFill>
                  <a:srgbClr val="253B94"/>
                </a:solidFill>
                <a:latin typeface="+mj-lt"/>
              </a:rPr>
              <a:t>يا منارة </a:t>
            </a:r>
            <a:r>
              <a:rPr lang="ar-SA" sz="5400" dirty="0" err="1">
                <a:solidFill>
                  <a:srgbClr val="253B94"/>
                </a:solidFill>
                <a:latin typeface="+mj-lt"/>
              </a:rPr>
              <a:t>بهالليل</a:t>
            </a:r>
            <a:r>
              <a:rPr lang="ar-SA" sz="5400" dirty="0">
                <a:solidFill>
                  <a:srgbClr val="253B94"/>
                </a:solidFill>
                <a:latin typeface="+mj-lt"/>
              </a:rPr>
              <a:t>     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dirty="0">
                <a:solidFill>
                  <a:srgbClr val="253B94"/>
                </a:solidFill>
                <a:latin typeface="+mj-lt"/>
              </a:rPr>
              <a:t>ضوي بقلبي المستور)٢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13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427250-6567-B347-7894-D691AD39BD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2B82A-2A22-D6E2-5E56-BDFAB677E2C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7DA5D-1F47-C468-839C-44BFA90673B7}"/>
              </a:ext>
            </a:extLst>
          </p:cNvPr>
          <p:cNvSpPr txBox="1"/>
          <p:nvPr/>
        </p:nvSpPr>
        <p:spPr>
          <a:xfrm>
            <a:off x="2084521" y="823253"/>
            <a:ext cx="8022956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- القرار -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 خالق الخليقة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وهوي معي كل دقيقة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عندو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خطة حلوة كثير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لحياتي بالحقيقة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endParaRPr lang="ar-SA" sz="5400" b="0" i="0" u="none" strike="noStrike" dirty="0">
              <a:solidFill>
                <a:srgbClr val="253B9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6227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لما بطيع أنا ربحان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وربّي بيكون عني رضيان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ولما بمسك إيد يسوع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بكون قلبي كثير فرحان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42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976139" y="472750"/>
            <a:ext cx="42397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فقرة الترانيم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48A9-4CE4-F918-E62C-655BF8B40230}"/>
              </a:ext>
            </a:extLst>
          </p:cNvPr>
          <p:cNvSpPr txBox="1"/>
          <p:nvPr/>
        </p:nvSpPr>
        <p:spPr>
          <a:xfrm>
            <a:off x="2886051" y="1716856"/>
            <a:ext cx="64198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ترنيمة: </a:t>
            </a:r>
            <a:r>
              <a:rPr lang="en-US" sz="6000" i="0" u="none" strike="noStrike" dirty="0" err="1">
                <a:solidFill>
                  <a:srgbClr val="C00000"/>
                </a:solidFill>
                <a:effectLst/>
              </a:rPr>
              <a:t>ا</a:t>
            </a:r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لله خالق كل شيء</a:t>
            </a:r>
            <a:endParaRPr lang="en-US" sz="6000" i="0" u="none" strike="noStrike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6AC06-132F-207D-9407-826B4F9BA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340" y="3429000"/>
            <a:ext cx="7708990" cy="2987070"/>
          </a:xfrm>
          <a:prstGeom prst="rect">
            <a:avLst/>
          </a:prstGeom>
        </p:spPr>
      </p:pic>
      <p:pic>
        <p:nvPicPr>
          <p:cNvPr id="2" name="allah 5ale2 kol shay2.mp3">
            <a:hlinkClick r:id="" action="ppaction://media"/>
            <a:extLst>
              <a:ext uri="{FF2B5EF4-FFF2-40B4-BE49-F238E27FC236}">
                <a16:creationId xmlns:a16="http://schemas.microsoft.com/office/drawing/2014/main" id="{26C64697-57D5-8DFA-4EBA-A1DEC5D2C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036" y="2222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68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813302" y="1539373"/>
            <a:ext cx="80229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القرار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(اللهُ خالقُ كلِّ شيءٍ) ٣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هو إلهي ويحبُّني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93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شُفتِ النملةَ أد إيه صغيّرة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والعصفورةَ أد إيه أمّورة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والزرافةَ أد إيه طويلة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اللهُ خالقُ كلِّ شيءٍ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07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813302" y="1539373"/>
            <a:ext cx="80229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القرار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(اللهُ خالقُ كلِّ شيءٍ) ٣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هو إلهي ويحبُّني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04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F307EB-1912-98E6-047A-B21281B3E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E1662E-4BE0-C4B1-C42E-5D989B9E1644}"/>
              </a:ext>
            </a:extLst>
          </p:cNvPr>
          <p:cNvSpPr txBox="1"/>
          <p:nvPr/>
        </p:nvSpPr>
        <p:spPr>
          <a:xfrm>
            <a:off x="3743953" y="593808"/>
            <a:ext cx="47402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 u="none" strike="noStrike" dirty="0" err="1">
                <a:solidFill>
                  <a:srgbClr val="F2802B"/>
                </a:solidFill>
                <a:effectLst/>
              </a:rPr>
              <a:t>ق</a:t>
            </a:r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واعد الرحلة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C68395-37AC-8B79-6A67-7536D07C1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29940"/>
            <a:ext cx="12192000" cy="17747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1B09A5-DB88-AA18-D534-603B5ABC284C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396FD-1B76-0800-762A-B40F5B8BC54E}"/>
              </a:ext>
            </a:extLst>
          </p:cNvPr>
          <p:cNvSpPr txBox="1"/>
          <p:nvPr/>
        </p:nvSpPr>
        <p:spPr>
          <a:xfrm>
            <a:off x="692150" y="1847975"/>
            <a:ext cx="9670944" cy="3562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indent="-457200" algn="r" rtl="1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 dirty="0">
                <a:solidFill>
                  <a:srgbClr val="253B94"/>
                </a:solidFill>
                <a:effectLst/>
                <a:latin typeface="+mj-lt"/>
              </a:rPr>
              <a:t>احترام بعضنا البعض من خلال استخدام اللغة اللائقة والمشجعة.</a:t>
            </a:r>
          </a:p>
          <a:p>
            <a:pPr marL="457200" marR="457200" indent="-457200" algn="r" rtl="1" fontAlgn="base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 dirty="0">
                <a:solidFill>
                  <a:srgbClr val="253B94"/>
                </a:solidFill>
                <a:effectLst/>
                <a:latin typeface="+mj-lt"/>
              </a:rPr>
              <a:t>احترام </a:t>
            </a:r>
            <a:r>
              <a:rPr lang="ar-SA" sz="2800" b="0" i="0" u="none" strike="noStrike">
                <a:solidFill>
                  <a:srgbClr val="253B94"/>
                </a:solidFill>
                <a:effectLst/>
                <a:latin typeface="+mj-lt"/>
              </a:rPr>
              <a:t>مساعدين </a:t>
            </a:r>
            <a:r>
              <a:rPr lang="ar-SA" sz="2800">
                <a:solidFill>
                  <a:srgbClr val="253B94"/>
                </a:solidFill>
              </a:rPr>
              <a:t>القائد</a:t>
            </a:r>
            <a:r>
              <a:rPr lang="ar-SA" sz="2800" b="0" i="0" u="none" strike="noStrike">
                <a:solidFill>
                  <a:srgbClr val="253B94"/>
                </a:solidFill>
                <a:effectLst/>
                <a:latin typeface="+mj-lt"/>
              </a:rPr>
              <a:t> </a:t>
            </a:r>
            <a:r>
              <a:rPr lang="ar-SA" sz="2800" b="0" i="0" u="none" strike="noStrike" dirty="0">
                <a:solidFill>
                  <a:srgbClr val="253B94"/>
                </a:solidFill>
                <a:effectLst/>
                <a:latin typeface="+mj-lt"/>
              </a:rPr>
              <a:t>عندما يتكلمون ورفع الأيدي عند الرغبة في التحدث.</a:t>
            </a:r>
          </a:p>
          <a:p>
            <a:pPr marL="457200" marR="457200" indent="-457200" algn="r" rtl="1" fontAlgn="base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 dirty="0">
                <a:solidFill>
                  <a:srgbClr val="253B94"/>
                </a:solidFill>
                <a:effectLst/>
                <a:latin typeface="+mj-lt"/>
              </a:rPr>
              <a:t>احترام السفينة والمحافظة على نظافتها.</a:t>
            </a:r>
          </a:p>
          <a:p>
            <a:pPr marL="457200" marR="457200" indent="-457200" algn="r" rtl="1" fontAlgn="base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 dirty="0">
                <a:solidFill>
                  <a:srgbClr val="253B94"/>
                </a:solidFill>
                <a:effectLst/>
                <a:latin typeface="+mj-lt"/>
              </a:rPr>
              <a:t>احترام أملاك بعضنا البعض.</a:t>
            </a:r>
            <a:endParaRPr lang="en-US" sz="2800" b="0" i="0" u="none" strike="noStrike" dirty="0">
              <a:solidFill>
                <a:srgbClr val="253B94"/>
              </a:solidFill>
              <a:effectLst/>
              <a:latin typeface="+mj-lt"/>
            </a:endParaRPr>
          </a:p>
          <a:p>
            <a:pPr marL="457200" marR="457200" indent="-457200" algn="r" rtl="1" fontAlgn="base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 dirty="0">
                <a:solidFill>
                  <a:srgbClr val="253B94"/>
                </a:solidFill>
                <a:effectLst/>
                <a:latin typeface="+mj-lt"/>
              </a:rPr>
              <a:t>تكوين صداقات جديدة والاستمتاع بالوقت.</a:t>
            </a:r>
            <a:endParaRPr lang="en-US" sz="2800" dirty="0">
              <a:solidFill>
                <a:srgbClr val="253B94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9B3872-BE97-0E74-60F3-3BDDE2799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212" y="593808"/>
            <a:ext cx="1291233" cy="10851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3123EA-61F1-5782-8FD6-6CB028332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057" y="652500"/>
            <a:ext cx="1291233" cy="10851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1FC0EC-816F-8DC2-ACE2-0AEDADD28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10" y="4196861"/>
            <a:ext cx="2168495" cy="186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1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ربنا حطَّ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صوابعَ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في إيدي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وكمان حطَّهم في رجلي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حطَّ رموش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علشان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تحرس عيني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اللهُ خالقُ كلِّ شيءٍ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92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813302" y="1539373"/>
            <a:ext cx="80229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القرار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(اللهُ خالقُ كلِّ شيءٍ) ٣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هو إلهي ويحبُّني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59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ربنا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خلقْلي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أخ بيبي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وكبِر شوية وبقى يحبي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يكبَر جدًا وألاقيه يلعب جنبي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اللهُ خالقُ كلِّ شيءٍ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27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813302" y="1539373"/>
            <a:ext cx="80229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القرار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(اللهُ خالقُ كلِّ شيءٍ) ٣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هو إلهي ويحبُّني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99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اللهُ هو خالقُ الموسيقى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والجبالِ والبحورِ العميقة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والنهارِ والليلِ وكلِّ دقيقة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هو خالقُ كلِّ شيءٍ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4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813302" y="1539373"/>
            <a:ext cx="80229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القرار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(اللهُ خالقُ كلِّ شيءٍ) ٣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هو إلهي ويحبُّني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57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976139" y="472750"/>
            <a:ext cx="42397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فقرة الترانيم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48A9-4CE4-F918-E62C-655BF8B40230}"/>
              </a:ext>
            </a:extLst>
          </p:cNvPr>
          <p:cNvSpPr txBox="1"/>
          <p:nvPr/>
        </p:nvSpPr>
        <p:spPr>
          <a:xfrm>
            <a:off x="2886051" y="1716856"/>
            <a:ext cx="64198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i="0" u="none" strike="noStrike" dirty="0" err="1">
                <a:solidFill>
                  <a:srgbClr val="C00000"/>
                </a:solidFill>
                <a:effectLst/>
              </a:rPr>
              <a:t>إ</a:t>
            </a:r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لهي كبيرٌ</a:t>
            </a:r>
            <a:endParaRPr lang="en-US" sz="6000" i="0" u="none" strike="noStrike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D4434-382E-3733-37F7-8489B065D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787" y="3677201"/>
            <a:ext cx="7708990" cy="2987070"/>
          </a:xfrm>
          <a:prstGeom prst="rect">
            <a:avLst/>
          </a:prstGeom>
        </p:spPr>
      </p:pic>
      <p:pic>
        <p:nvPicPr>
          <p:cNvPr id="2" name="إلهي كبيرٌ">
            <a:hlinkClick r:id="" action="ppaction://media"/>
            <a:extLst>
              <a:ext uri="{FF2B5EF4-FFF2-40B4-BE49-F238E27FC236}">
                <a16:creationId xmlns:a16="http://schemas.microsoft.com/office/drawing/2014/main" id="{24D164D9-BC3A-BFD0-3946-A94F553F1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445" y="3216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972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255906" y="1074509"/>
            <a:ext cx="908200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4800" b="0" i="0" u="none" strike="noStrike" dirty="0">
                <a:solidFill>
                  <a:srgbClr val="253B94"/>
                </a:solidFill>
                <a:effectLst/>
                <a:latin typeface="+mj-lt"/>
              </a:rPr>
              <a:t>(إلهي كبيرٌ قويٌ قديرٌ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4800" b="0" i="0" u="none" strike="noStrike" dirty="0">
                <a:solidFill>
                  <a:srgbClr val="253B94"/>
                </a:solidFill>
                <a:effectLst/>
                <a:latin typeface="+mj-lt"/>
              </a:rPr>
              <a:t>لا شيء يستحيل عليه)٢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endParaRPr lang="ar-SA" sz="4800" b="0" i="0" u="none" strike="noStrike" dirty="0">
              <a:solidFill>
                <a:srgbClr val="253B94"/>
              </a:solidFill>
              <a:effectLst/>
              <a:latin typeface="+mj-lt"/>
            </a:endParaRP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4800" b="0" i="0" u="none" strike="noStrike" dirty="0">
                <a:solidFill>
                  <a:srgbClr val="253B94"/>
                </a:solidFill>
                <a:effectLst/>
                <a:latin typeface="+mj-lt"/>
              </a:rPr>
              <a:t>فله الجبال وله البحار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48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والسّموات صنع يديه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48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198756" y="2376030"/>
            <a:ext cx="9082006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4800" b="0" i="0" u="none" strike="noStrike" dirty="0">
                <a:solidFill>
                  <a:srgbClr val="253B94"/>
                </a:solidFill>
                <a:effectLst/>
                <a:latin typeface="+mj-lt"/>
              </a:rPr>
              <a:t>إلهي كبيرٌ قويٌ قديرٌ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4800" b="0" i="0" u="none" strike="noStrike" dirty="0">
                <a:solidFill>
                  <a:srgbClr val="253B94"/>
                </a:solidFill>
                <a:effectLst/>
                <a:latin typeface="+mj-lt"/>
              </a:rPr>
              <a:t>لا شيء يستحيل عليه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58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255906" y="1074509"/>
            <a:ext cx="908200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4800" b="0" i="0" u="none" strike="noStrike" dirty="0">
                <a:solidFill>
                  <a:srgbClr val="253B94"/>
                </a:solidFill>
                <a:effectLst/>
                <a:latin typeface="+mj-lt"/>
              </a:rPr>
              <a:t>إلهي كبيرٌ قويٌ قديرٌ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4800" b="0" i="0" u="none" strike="noStrike" dirty="0">
                <a:solidFill>
                  <a:srgbClr val="253B94"/>
                </a:solidFill>
                <a:effectLst/>
                <a:latin typeface="+mj-lt"/>
              </a:rPr>
              <a:t>لا شيء يستحيل عليه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endParaRPr lang="ar-SA" sz="4800" b="0" i="0" u="none" strike="noStrike" dirty="0">
              <a:solidFill>
                <a:srgbClr val="253B94"/>
              </a:solidFill>
              <a:effectLst/>
              <a:latin typeface="+mj-lt"/>
            </a:endParaRP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4800" b="0" i="0" u="none" strike="noStrike" dirty="0">
                <a:solidFill>
                  <a:srgbClr val="253B94"/>
                </a:solidFill>
                <a:effectLst/>
                <a:latin typeface="+mj-lt"/>
              </a:rPr>
              <a:t>فله الجبال وله البحار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48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والسّموات صنع يديه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90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D311FB-BF8A-34FE-922D-CBEE24C5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2651CC-6684-BB38-46EC-CB9FAB17EF6E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F4CB22-4718-860E-338C-B90C713B7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49" y="151661"/>
            <a:ext cx="10268677" cy="4050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03FC2-B4AA-5E35-8168-F37C90C716B8}"/>
              </a:ext>
            </a:extLst>
          </p:cNvPr>
          <p:cNvSpPr txBox="1"/>
          <p:nvPr/>
        </p:nvSpPr>
        <p:spPr>
          <a:xfrm>
            <a:off x="3048828" y="324433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B" b="0" dirty="0">
                <a:effectLst/>
              </a:rPr>
              <a:t> </a:t>
            </a:r>
            <a:endParaRPr lang="en-L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C061D3-CD3B-1AC5-677B-748839B39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6448"/>
            <a:ext cx="12192000" cy="3371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BBDFF2-254D-05C4-35AE-134C7FCBE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520" y="1570991"/>
            <a:ext cx="3967790" cy="5308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296F25-6DDE-B9EA-A6C7-BCF96E4B67B9}"/>
              </a:ext>
            </a:extLst>
          </p:cNvPr>
          <p:cNvSpPr/>
          <p:nvPr/>
        </p:nvSpPr>
        <p:spPr>
          <a:xfrm>
            <a:off x="5283883" y="5533901"/>
            <a:ext cx="2086550" cy="119214"/>
          </a:xfrm>
          <a:prstGeom prst="rect">
            <a:avLst/>
          </a:prstGeom>
          <a:gradFill flip="none" rotWithShape="1">
            <a:gsLst>
              <a:gs pos="0">
                <a:srgbClr val="E3AB00">
                  <a:shade val="30000"/>
                  <a:satMod val="115000"/>
                </a:srgbClr>
              </a:gs>
              <a:gs pos="40000">
                <a:srgbClr val="E3AB00">
                  <a:shade val="67500"/>
                  <a:satMod val="115000"/>
                  <a:lumMod val="78041"/>
                  <a:alpha val="77674"/>
                </a:srgbClr>
              </a:gs>
              <a:gs pos="100000">
                <a:srgbClr val="E3AB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EEE765-AE41-1B69-DF6E-A5F9384A54B3}"/>
              </a:ext>
            </a:extLst>
          </p:cNvPr>
          <p:cNvSpPr txBox="1"/>
          <p:nvPr/>
        </p:nvSpPr>
        <p:spPr>
          <a:xfrm>
            <a:off x="3833459" y="376219"/>
            <a:ext cx="47402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تجميع </a:t>
            </a:r>
            <a:r>
              <a:rPr lang="en-US" sz="8000" b="1" i="0" u="none" strike="noStrike" dirty="0" err="1">
                <a:solidFill>
                  <a:srgbClr val="F2802B"/>
                </a:solidFill>
                <a:effectLst/>
              </a:rPr>
              <a:t>ال</a:t>
            </a:r>
            <a:r>
              <a:rPr lang="ar-SA" sz="8000" b="1" dirty="0">
                <a:solidFill>
                  <a:srgbClr val="F2802B"/>
                </a:solidFill>
              </a:rPr>
              <a:t>وقود</a:t>
            </a:r>
            <a:endParaRPr lang="en-LB" sz="13800" b="1" dirty="0">
              <a:solidFill>
                <a:srgbClr val="F280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5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 dir="ld"/>
      </p:transition>
    </mc:Choice>
    <mc:Fallback xmlns="">
      <p:transition spd="slow">
        <p:pull dir="ld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198756" y="2376030"/>
            <a:ext cx="9082006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4800" b="0" i="0" u="none" strike="noStrike" dirty="0">
                <a:solidFill>
                  <a:srgbClr val="253B94"/>
                </a:solidFill>
                <a:effectLst/>
                <a:latin typeface="+mj-lt"/>
              </a:rPr>
              <a:t>إلهي كبيرٌ قويٌ قديرٌ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4800" b="0" i="0" u="none" strike="noStrike" dirty="0">
                <a:solidFill>
                  <a:srgbClr val="253B94"/>
                </a:solidFill>
                <a:effectLst/>
                <a:latin typeface="+mj-lt"/>
              </a:rPr>
              <a:t>(لا شيء يستحيل عليه)٣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6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172536" y="593119"/>
            <a:ext cx="5883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لعبة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48A9-4CE4-F918-E62C-655BF8B40230}"/>
              </a:ext>
            </a:extLst>
          </p:cNvPr>
          <p:cNvSpPr txBox="1"/>
          <p:nvPr/>
        </p:nvSpPr>
        <p:spPr>
          <a:xfrm>
            <a:off x="3247445" y="1742016"/>
            <a:ext cx="5883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صح أم خطأ</a:t>
            </a:r>
            <a:endParaRPr lang="en-LB" sz="88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5945ED-6C5D-9438-A71D-B188292A5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399" y="2922312"/>
            <a:ext cx="6299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67865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1837695" y="1815945"/>
            <a:ext cx="85527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يمكن شرب ماء البحر عند العطش</a:t>
            </a:r>
            <a:r>
              <a:rPr lang="en-US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.</a:t>
            </a:r>
            <a:endParaRPr lang="en-LB" sz="6000" dirty="0">
              <a:solidFill>
                <a:srgbClr val="253B94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6C0487-20ED-AF51-4EBD-0776807C5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9588">
            <a:off x="4895925" y="2984654"/>
            <a:ext cx="2019149" cy="30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296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DF1C1-661F-DC9A-BAC4-3C3A10B45CEA}"/>
              </a:ext>
            </a:extLst>
          </p:cNvPr>
          <p:cNvSpPr txBox="1"/>
          <p:nvPr/>
        </p:nvSpPr>
        <p:spPr>
          <a:xfrm>
            <a:off x="1601708" y="3605144"/>
            <a:ext cx="90247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 ماء البحر مالح جدًا ويُزيد العطش. نحن بحاجة إلى ماء عذب!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CF0A6-43AA-9322-7466-3089480C4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84"/>
          <a:stretch/>
        </p:blipFill>
        <p:spPr>
          <a:xfrm>
            <a:off x="4492357" y="584200"/>
            <a:ext cx="3207283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241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1837695" y="2901795"/>
            <a:ext cx="85527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بعض الأسماك تضيء في الظلام.</a:t>
            </a:r>
          </a:p>
        </p:txBody>
      </p:sp>
    </p:spTree>
    <p:extLst>
      <p:ext uri="{BB962C8B-B14F-4D97-AF65-F5344CB8AC3E}">
        <p14:creationId xmlns:p14="http://schemas.microsoft.com/office/powerpoint/2010/main" val="26278337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917208" y="4154454"/>
            <a:ext cx="1013562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4400" b="0" i="0" u="none" strike="noStrike" dirty="0">
                <a:solidFill>
                  <a:srgbClr val="253B94"/>
                </a:solidFill>
                <a:effectLst/>
                <a:latin typeface="Tajawal"/>
              </a:rPr>
              <a:t>بعض الأسماك يمكن أن تضيء، وكأن فيها "ضوء صغير" من داخلها! هذا يساعدها على التخفي أو الصيد أو إرسال إشارات لغيرها.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D609EC-40CF-A07D-AB17-75CC8F3A5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91"/>
          <a:stretch/>
        </p:blipFill>
        <p:spPr>
          <a:xfrm>
            <a:off x="6383003" y="895725"/>
            <a:ext cx="3106058" cy="284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B48446-5AF5-8A6C-60FC-3AA0F68FF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539" y="579888"/>
            <a:ext cx="3815482" cy="381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963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1819613" y="2901795"/>
            <a:ext cx="85527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جميع أسماك القرش خطيرة.</a:t>
            </a:r>
          </a:p>
        </p:txBody>
      </p:sp>
    </p:spTree>
    <p:extLst>
      <p:ext uri="{BB962C8B-B14F-4D97-AF65-F5344CB8AC3E}">
        <p14:creationId xmlns:p14="http://schemas.microsoft.com/office/powerpoint/2010/main" val="2703583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DF1C1-661F-DC9A-BAC4-3C3A10B45CEA}"/>
              </a:ext>
            </a:extLst>
          </p:cNvPr>
          <p:cNvSpPr txBox="1"/>
          <p:nvPr/>
        </p:nvSpPr>
        <p:spPr>
          <a:xfrm>
            <a:off x="1583627" y="4040522"/>
            <a:ext cx="90247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 فقط أنواع قليلة مثل القرش الأبيض تُعدّ خطيرة.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CF0A6-43AA-9322-7466-3089480C4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84"/>
          <a:stretch/>
        </p:blipFill>
        <p:spPr>
          <a:xfrm>
            <a:off x="6511337" y="834485"/>
            <a:ext cx="3207283" cy="284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4C3D4D-A67D-1711-FC2C-D2D74A38F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73" b="95234" l="1600" r="50900">
                        <a14:foregroundMark x1="30850" y1="11121" x2="44600" y2="9346"/>
                        <a14:foregroundMark x1="44600" y1="9346" x2="51000" y2="9346"/>
                        <a14:foregroundMark x1="51000" y1="9346" x2="43400" y2="5047"/>
                        <a14:foregroundMark x1="43400" y1="5047" x2="34650" y2="6636"/>
                        <a14:foregroundMark x1="34650" y1="6636" x2="44750" y2="8879"/>
                        <a14:foregroundMark x1="44750" y1="8879" x2="37250" y2="8785"/>
                        <a14:foregroundMark x1="37250" y1="8785" x2="43550" y2="5047"/>
                        <a14:foregroundMark x1="43550" y1="5047" x2="49900" y2="4673"/>
                        <a14:foregroundMark x1="49900" y1="4673" x2="50900" y2="8505"/>
                        <a14:foregroundMark x1="27800" y1="89252" x2="33400" y2="95047"/>
                        <a14:foregroundMark x1="33400" y1="95047" x2="33450" y2="95327"/>
                        <a14:foregroundMark x1="3650" y1="66822" x2="8300" y2="64953"/>
                        <a14:foregroundMark x1="2850" y1="71028" x2="1600" y2="75234"/>
                      </a14:backgroundRemoval>
                    </a14:imgEffect>
                  </a14:imgLayer>
                </a14:imgProps>
              </a:ext>
            </a:extLst>
          </a:blip>
          <a:srcRect r="46351"/>
          <a:stretch/>
        </p:blipFill>
        <p:spPr>
          <a:xfrm>
            <a:off x="2275639" y="922243"/>
            <a:ext cx="3134737" cy="312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228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1837695" y="2440131"/>
            <a:ext cx="85527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السلاحف البحرية يمكن أن تعيش أكثر من ١٠٠ عام.</a:t>
            </a:r>
          </a:p>
        </p:txBody>
      </p:sp>
    </p:spTree>
    <p:extLst>
      <p:ext uri="{BB962C8B-B14F-4D97-AF65-F5344CB8AC3E}">
        <p14:creationId xmlns:p14="http://schemas.microsoft.com/office/powerpoint/2010/main" val="42385927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1731417" y="4094080"/>
            <a:ext cx="87272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5400" b="0" i="0" u="none" strike="noStrike" dirty="0">
                <a:solidFill>
                  <a:srgbClr val="253B94"/>
                </a:solidFill>
                <a:effectLst/>
                <a:latin typeface="Tajawal"/>
              </a:rPr>
              <a:t> بعض أنواع السلاحف يمكن أن تعيش عمرًا طويلًا مثل الإنسان أو أكثر!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D609EC-40CF-A07D-AB17-75CC8F3A5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91"/>
          <a:stretch/>
        </p:blipFill>
        <p:spPr>
          <a:xfrm>
            <a:off x="6630653" y="962874"/>
            <a:ext cx="3106058" cy="284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016E2-23DE-5CBC-FB28-C1BB6BDBB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274" y="1050912"/>
            <a:ext cx="4997562" cy="320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94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45839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172536" y="288547"/>
            <a:ext cx="5883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ألعاب كسر الجليد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48A9-4CE4-F918-E62C-655BF8B40230}"/>
              </a:ext>
            </a:extLst>
          </p:cNvPr>
          <p:cNvSpPr txBox="1"/>
          <p:nvPr/>
        </p:nvSpPr>
        <p:spPr>
          <a:xfrm>
            <a:off x="4136693" y="1611986"/>
            <a:ext cx="39547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لعبة: ركّز ونفّذ</a:t>
            </a:r>
            <a:endParaRPr lang="en-LB" sz="88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4B383-AD8E-5245-BB9D-F41AE12AE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118" y="2097541"/>
            <a:ext cx="4957764" cy="495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5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1495765" y="2768332"/>
            <a:ext cx="85527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قنديل البحر لا يملك دماغًا.</a:t>
            </a:r>
          </a:p>
        </p:txBody>
      </p:sp>
    </p:spTree>
    <p:extLst>
      <p:ext uri="{BB962C8B-B14F-4D97-AF65-F5344CB8AC3E}">
        <p14:creationId xmlns:p14="http://schemas.microsoft.com/office/powerpoint/2010/main" val="39816353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1962449" y="4557566"/>
            <a:ext cx="82670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5400" b="0" i="0" u="none" strike="noStrike" dirty="0">
                <a:solidFill>
                  <a:srgbClr val="253B94"/>
                </a:solidFill>
                <a:effectLst/>
                <a:latin typeface="Tajawal"/>
              </a:rPr>
              <a:t> ليس له دماغ ولا قلب، لكنه يستطيع اللّسع أو اللّدغ رغم ذلك!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D609EC-40CF-A07D-AB17-75CC8F3A5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91"/>
          <a:stretch/>
        </p:blipFill>
        <p:spPr>
          <a:xfrm>
            <a:off x="6414887" y="933875"/>
            <a:ext cx="3106058" cy="284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3CC346-932D-4F44-7D80-3CDAB432A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414" y="546108"/>
            <a:ext cx="2930700" cy="48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148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935254" y="2921168"/>
            <a:ext cx="10617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المنطقة العميقة من البحر لا يصلها الضوء. </a:t>
            </a:r>
            <a:endParaRPr lang="en-LB" sz="6000" dirty="0">
              <a:solidFill>
                <a:srgbClr val="253B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684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398056" y="4210507"/>
            <a:ext cx="114320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4000" b="0" i="0" u="none" strike="noStrike" dirty="0">
                <a:solidFill>
                  <a:srgbClr val="253B94"/>
                </a:solidFill>
                <a:effectLst/>
                <a:latin typeface="Tajawal"/>
              </a:rPr>
              <a:t> فهي عميقة جدًا، ولا تصلها أشعة الشمس، لذلك تكون مظلمة تمامًا، إلّا إذا ظهرت مخلوقات مُضيئة!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D609EC-40CF-A07D-AB17-75CC8F3A5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91"/>
          <a:stretch/>
        </p:blipFill>
        <p:spPr>
          <a:xfrm>
            <a:off x="4782803" y="1091205"/>
            <a:ext cx="3106058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658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671109" y="2111140"/>
            <a:ext cx="1088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يستطيع السلطعون المشي إلى الأمام والخلف.</a:t>
            </a:r>
            <a:endParaRPr lang="en-LB" sz="6000" dirty="0">
              <a:solidFill>
                <a:srgbClr val="253B9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CB65E7-72B4-8DCA-56BC-9E25A90FC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873" y="2843856"/>
            <a:ext cx="3820415" cy="382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18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DF1C1-661F-DC9A-BAC4-3C3A10B45CEA}"/>
              </a:ext>
            </a:extLst>
          </p:cNvPr>
          <p:cNvSpPr txBox="1"/>
          <p:nvPr/>
        </p:nvSpPr>
        <p:spPr>
          <a:xfrm>
            <a:off x="1766300" y="3952028"/>
            <a:ext cx="90247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معظمها تمشي جانبًا فقط!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CF0A6-43AA-9322-7466-3089480C4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84"/>
          <a:stretch/>
        </p:blipFill>
        <p:spPr>
          <a:xfrm>
            <a:off x="4510439" y="1058190"/>
            <a:ext cx="3207283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746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671109" y="2098731"/>
            <a:ext cx="1088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الحيتان هي أكبر الأسماك في البحر.</a:t>
            </a:r>
            <a:endParaRPr lang="en-LB" sz="6000" dirty="0">
              <a:solidFill>
                <a:srgbClr val="253B9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7BB3F-78C1-DCF1-B780-48F074CB9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97755">
            <a:off x="3518872" y="2810421"/>
            <a:ext cx="5701588" cy="366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013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DF1C1-661F-DC9A-BAC4-3C3A10B45CEA}"/>
              </a:ext>
            </a:extLst>
          </p:cNvPr>
          <p:cNvSpPr txBox="1"/>
          <p:nvPr/>
        </p:nvSpPr>
        <p:spPr>
          <a:xfrm>
            <a:off x="1135681" y="3930858"/>
            <a:ext cx="9956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4800" b="0" i="0" u="none" strike="noStrike" dirty="0">
                <a:solidFill>
                  <a:srgbClr val="253B94"/>
                </a:solidFill>
                <a:effectLst/>
                <a:latin typeface="Tajawal"/>
              </a:rPr>
              <a:t> الحيتان هي أكبر الكائنات البحرية، لكنّها ليست من الأسماك، لأنّها لا تضع البيوض</a:t>
            </a:r>
            <a:r>
              <a:rPr lang="en-US" sz="4800" b="0" i="0" u="none" strike="noStrike" dirty="0">
                <a:solidFill>
                  <a:srgbClr val="253B94"/>
                </a:solidFill>
                <a:effectLst/>
                <a:latin typeface="Tajawal"/>
              </a:rPr>
              <a:t> </a:t>
            </a:r>
            <a:r>
              <a:rPr lang="ar-LB" sz="4800" b="0" i="0" u="none" strike="noStrike" dirty="0">
                <a:solidFill>
                  <a:srgbClr val="253B94"/>
                </a:solidFill>
                <a:effectLst/>
                <a:latin typeface="Tajawal"/>
              </a:rPr>
              <a:t>بل تلد صغارها.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CF0A6-43AA-9322-7466-3089480C4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84"/>
          <a:stretch/>
        </p:blipFill>
        <p:spPr>
          <a:xfrm>
            <a:off x="4356186" y="909914"/>
            <a:ext cx="3207283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552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743859" y="1817434"/>
            <a:ext cx="1088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نجم البحر لا يحتوي على دم.</a:t>
            </a:r>
            <a:endParaRPr lang="en-LB" sz="6000" dirty="0">
              <a:solidFill>
                <a:srgbClr val="253B9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141522-F941-E5A6-2A7F-A6A09B68C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601" y="3009241"/>
            <a:ext cx="3151645" cy="318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984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398056" y="4307320"/>
            <a:ext cx="114320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4800" b="0" i="0" u="none" strike="noStrike" dirty="0">
                <a:solidFill>
                  <a:srgbClr val="253B94"/>
                </a:solidFill>
                <a:effectLst/>
                <a:latin typeface="Tajawal"/>
              </a:rPr>
              <a:t> بدلاً من الدم، يضخ الماء داخل جسمه ليبقى حيًا!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D609EC-40CF-A07D-AB17-75CC8F3A5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91"/>
          <a:stretch/>
        </p:blipFill>
        <p:spPr>
          <a:xfrm>
            <a:off x="4782803" y="1110504"/>
            <a:ext cx="3106058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60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172536" y="323441"/>
            <a:ext cx="5883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ألعاب كسر الجليد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48A9-4CE4-F918-E62C-655BF8B40230}"/>
              </a:ext>
            </a:extLst>
          </p:cNvPr>
          <p:cNvSpPr txBox="1"/>
          <p:nvPr/>
        </p:nvSpPr>
        <p:spPr>
          <a:xfrm>
            <a:off x="3217549" y="1509418"/>
            <a:ext cx="5883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لعبة: </a:t>
            </a:r>
            <a:r>
              <a:rPr lang="ar-SA" sz="6000" i="0" u="none" strike="noStrike" dirty="0" err="1">
                <a:solidFill>
                  <a:srgbClr val="C00000"/>
                </a:solidFill>
                <a:effectLst/>
              </a:rPr>
              <a:t>الليمبو</a:t>
            </a:r>
            <a:endParaRPr lang="en-LB" sz="8800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1D1F22-D0CD-CA20-C33D-DD98CE5B6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458" y="2056419"/>
            <a:ext cx="5883090" cy="441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07588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4882B-D806-3235-7FE6-63EAF9547C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11"/>
          <a:stretch/>
        </p:blipFill>
        <p:spPr>
          <a:xfrm>
            <a:off x="1407042" y="86284"/>
            <a:ext cx="9414077" cy="6685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0849C1-651F-6B2F-0422-FBFA60F762DC}"/>
              </a:ext>
            </a:extLst>
          </p:cNvPr>
          <p:cNvSpPr txBox="1"/>
          <p:nvPr/>
        </p:nvSpPr>
        <p:spPr>
          <a:xfrm>
            <a:off x="1568186" y="451228"/>
            <a:ext cx="90556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 u="none" strike="noStrike" dirty="0" err="1">
                <a:solidFill>
                  <a:srgbClr val="F2802B"/>
                </a:solidFill>
                <a:effectLst/>
              </a:rPr>
              <a:t>ا</a:t>
            </a:r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لقصة الكتابيّة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5C0F5-258F-9116-DBE7-CAEC751DE760}"/>
              </a:ext>
            </a:extLst>
          </p:cNvPr>
          <p:cNvSpPr txBox="1"/>
          <p:nvPr/>
        </p:nvSpPr>
        <p:spPr>
          <a:xfrm>
            <a:off x="2314824" y="1774667"/>
            <a:ext cx="7562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البيت المبني </a:t>
            </a:r>
            <a:r>
              <a:rPr lang="ar-SA" sz="6000" i="0" u="none" strike="noStrike">
                <a:solidFill>
                  <a:srgbClr val="C00000"/>
                </a:solidFill>
                <a:effectLst/>
              </a:rPr>
              <a:t>على الصخر</a:t>
            </a:r>
            <a:endParaRPr lang="en-LB" sz="8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9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0849C1-651F-6B2F-0422-FBFA60F762DC}"/>
              </a:ext>
            </a:extLst>
          </p:cNvPr>
          <p:cNvSpPr txBox="1"/>
          <p:nvPr/>
        </p:nvSpPr>
        <p:spPr>
          <a:xfrm>
            <a:off x="1568186" y="451228"/>
            <a:ext cx="90556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نقل السفينة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6D8A86-B96A-F68B-1BB1-BC1C4D4B4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49" y="1950811"/>
            <a:ext cx="6042861" cy="389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1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780909-DB92-5892-C0AB-93B30C354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6046" y="0"/>
            <a:ext cx="15225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AE1BE6-7BBC-4562-468A-871E7F54E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3749" y="0"/>
            <a:ext cx="15586395" cy="702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8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DB6FD5-D5A3-BA76-483D-799613CA0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7737" y="0"/>
            <a:ext cx="15225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3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DF82F5-15F5-C7E0-A1F2-0FB327BF8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4472" y="-162732"/>
            <a:ext cx="15586395" cy="702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0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172536" y="924190"/>
            <a:ext cx="5883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 u="none" strike="noStrike" dirty="0" err="1">
                <a:solidFill>
                  <a:srgbClr val="F2802B"/>
                </a:solidFill>
                <a:effectLst/>
              </a:rPr>
              <a:t>من</a:t>
            </a:r>
            <a:r>
              <a:rPr lang="ar-SA" sz="8000" b="1" i="0" u="none" strike="noStrike" dirty="0" err="1">
                <a:solidFill>
                  <a:srgbClr val="F2802B"/>
                </a:solidFill>
                <a:effectLst/>
              </a:rPr>
              <a:t>اقشة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BC5B6-AE71-DC32-8326-1415E46D2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381" y="2423773"/>
            <a:ext cx="73914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66627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4451009" y="3862345"/>
            <a:ext cx="37143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SA" sz="4000" b="0" i="0" u="none" strike="noStrike" dirty="0">
                <a:solidFill>
                  <a:srgbClr val="253B94"/>
                </a:solidFill>
                <a:effectLst/>
                <a:latin typeface="Tajawal"/>
              </a:rPr>
              <a:t>مزمور ١١٩ : ١٠٥</a:t>
            </a:r>
            <a:endParaRPr lang="ar-LB" sz="4000" b="0" i="0" u="none" strike="noStrike" dirty="0">
              <a:solidFill>
                <a:srgbClr val="253B94"/>
              </a:solidFill>
              <a:effectLst/>
              <a:latin typeface="Tajaw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0849C1-651F-6B2F-0422-FBFA60F762DC}"/>
              </a:ext>
            </a:extLst>
          </p:cNvPr>
          <p:cNvSpPr txBox="1"/>
          <p:nvPr/>
        </p:nvSpPr>
        <p:spPr>
          <a:xfrm>
            <a:off x="3172536" y="593119"/>
            <a:ext cx="5883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آية الحفظ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5BC803-F137-49C0-6B42-F1DFDF571DFA}"/>
              </a:ext>
            </a:extLst>
          </p:cNvPr>
          <p:cNvSpPr txBox="1"/>
          <p:nvPr/>
        </p:nvSpPr>
        <p:spPr>
          <a:xfrm>
            <a:off x="1837695" y="2762871"/>
            <a:ext cx="8552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5400" i="0" u="none" strike="noStrike" dirty="0">
                <a:solidFill>
                  <a:srgbClr val="C00000"/>
                </a:solidFill>
                <a:effectLst/>
              </a:rPr>
              <a:t>"سِرَاجٌ لِرِجْلِي كَلاَمُكَ وَنُورٌ لِسَبِيلِي."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56618-897D-9003-1FD8-1D564DA4E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28" y="354678"/>
            <a:ext cx="1995804" cy="610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4016785" y="640411"/>
            <a:ext cx="41584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لعبة الآية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63C5C7-1662-3A84-FE1C-181B3AD11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467" y="1770121"/>
            <a:ext cx="4894150" cy="48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52058"/>
      </p:ext>
    </p:extLst>
  </p:cSld>
  <p:clrMapOvr>
    <a:masterClrMapping/>
  </p:clrMapOvr>
  <p:transition spd="slow">
    <p:push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4016785" y="640411"/>
            <a:ext cx="41584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فقرة التغذية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3D45-3158-116A-A885-DE5EDADDE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129" y="1963850"/>
            <a:ext cx="6291904" cy="452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07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172536" y="323441"/>
            <a:ext cx="5883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ألعاب كسر الجليد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48A9-4CE4-F918-E62C-655BF8B40230}"/>
              </a:ext>
            </a:extLst>
          </p:cNvPr>
          <p:cNvSpPr txBox="1"/>
          <p:nvPr/>
        </p:nvSpPr>
        <p:spPr>
          <a:xfrm>
            <a:off x="3022719" y="1523705"/>
            <a:ext cx="5883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لعبة: "ها-ها"</a:t>
            </a:r>
            <a:endParaRPr lang="en-LB" sz="88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B9511-48BC-30C8-39C3-67E792B36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587" y="2406215"/>
            <a:ext cx="4498987" cy="436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16340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4016785" y="488014"/>
            <a:ext cx="45754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 u="none" strike="noStrike" dirty="0" err="1">
                <a:solidFill>
                  <a:srgbClr val="F2802B"/>
                </a:solidFill>
                <a:effectLst/>
              </a:rPr>
              <a:t>أ</a:t>
            </a:r>
            <a:r>
              <a:rPr lang="ar-SA" sz="8000" b="1" dirty="0">
                <a:solidFill>
                  <a:srgbClr val="F2802B"/>
                </a:solidFill>
              </a:rPr>
              <a:t>لعاب مائية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DEE04-6806-1EF5-FEE5-E88E5DC0A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296" y="1616130"/>
            <a:ext cx="7772400" cy="494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D311FB-BF8A-34FE-922D-CBEE24C5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2651CC-6684-BB38-46EC-CB9FAB17EF6E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F4CB22-4718-860E-338C-B90C713B7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49" y="151661"/>
            <a:ext cx="10268677" cy="4050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03FC2-B4AA-5E35-8168-F37C90C716B8}"/>
              </a:ext>
            </a:extLst>
          </p:cNvPr>
          <p:cNvSpPr txBox="1"/>
          <p:nvPr/>
        </p:nvSpPr>
        <p:spPr>
          <a:xfrm>
            <a:off x="3048828" y="324433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B" b="0" dirty="0">
                <a:effectLst/>
              </a:rPr>
              <a:t> </a:t>
            </a:r>
            <a:endParaRPr lang="en-L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C061D3-CD3B-1AC5-677B-748839B39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6448"/>
            <a:ext cx="12192000" cy="3371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BBDFF2-254D-05C4-35AE-134C7FCBE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520" y="1570991"/>
            <a:ext cx="3967790" cy="5308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296F25-6DDE-B9EA-A6C7-BCF96E4B67B9}"/>
              </a:ext>
            </a:extLst>
          </p:cNvPr>
          <p:cNvSpPr/>
          <p:nvPr/>
        </p:nvSpPr>
        <p:spPr>
          <a:xfrm>
            <a:off x="5283883" y="5533901"/>
            <a:ext cx="2086550" cy="119214"/>
          </a:xfrm>
          <a:prstGeom prst="rect">
            <a:avLst/>
          </a:prstGeom>
          <a:gradFill flip="none" rotWithShape="1">
            <a:gsLst>
              <a:gs pos="0">
                <a:srgbClr val="E3AB00">
                  <a:shade val="30000"/>
                  <a:satMod val="115000"/>
                </a:srgbClr>
              </a:gs>
              <a:gs pos="40000">
                <a:srgbClr val="E3AB00">
                  <a:shade val="67500"/>
                  <a:satMod val="115000"/>
                  <a:lumMod val="78041"/>
                  <a:alpha val="77674"/>
                </a:srgbClr>
              </a:gs>
              <a:gs pos="100000">
                <a:srgbClr val="E3AB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EEE765-AE41-1B69-DF6E-A5F9384A54B3}"/>
              </a:ext>
            </a:extLst>
          </p:cNvPr>
          <p:cNvSpPr txBox="1"/>
          <p:nvPr/>
        </p:nvSpPr>
        <p:spPr>
          <a:xfrm>
            <a:off x="3833459" y="376219"/>
            <a:ext cx="47402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تجميع </a:t>
            </a:r>
            <a:r>
              <a:rPr lang="en-US" sz="8000" b="1" i="0" u="none" strike="noStrike" dirty="0" err="1">
                <a:solidFill>
                  <a:srgbClr val="F2802B"/>
                </a:solidFill>
                <a:effectLst/>
              </a:rPr>
              <a:t>ال</a:t>
            </a:r>
            <a:r>
              <a:rPr lang="ar-SA" sz="8000" b="1" dirty="0">
                <a:solidFill>
                  <a:srgbClr val="F2802B"/>
                </a:solidFill>
              </a:rPr>
              <a:t>وقود</a:t>
            </a:r>
            <a:endParaRPr lang="en-LB" sz="13800" b="1" dirty="0">
              <a:solidFill>
                <a:srgbClr val="F280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8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 dir="ld"/>
      </p:transition>
    </mc:Choice>
    <mc:Fallback xmlns="">
      <p:transition spd="slow">
        <p:pull dir="ld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148453" y="656177"/>
            <a:ext cx="59312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 u="none" strike="noStrike" dirty="0" err="1">
                <a:solidFill>
                  <a:srgbClr val="F2802B"/>
                </a:solidFill>
                <a:effectLst/>
              </a:rPr>
              <a:t>ن</a:t>
            </a:r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شاط الزجاجة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14C7E5-8774-C2AF-B62A-9B88790D0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289" y="4542546"/>
            <a:ext cx="5491736" cy="2622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23CD79-ED38-E6A3-E63B-94D54CD33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131" y="1711602"/>
            <a:ext cx="5491736" cy="472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F307EB-1912-98E6-047A-B21281B3E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E1662E-4BE0-C4B1-C42E-5D989B9E1644}"/>
              </a:ext>
            </a:extLst>
          </p:cNvPr>
          <p:cNvSpPr txBox="1"/>
          <p:nvPr/>
        </p:nvSpPr>
        <p:spPr>
          <a:xfrm>
            <a:off x="3700581" y="405873"/>
            <a:ext cx="46553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إلى اللقاء!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C68395-37AC-8B79-6A67-7536D07C1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29940"/>
            <a:ext cx="12192000" cy="17747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1B09A5-DB88-AA18-D534-603B5ABC284C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AA482-5B30-06DF-78A1-439E0C2B3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7787" y="1142149"/>
            <a:ext cx="3401052" cy="5237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8B987A-2034-B8F5-D68B-23E16CCC5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599172" y="1210367"/>
            <a:ext cx="3401051" cy="51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976139" y="472750"/>
            <a:ext cx="42397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فقرة الترانيم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48A9-4CE4-F918-E62C-655BF8B40230}"/>
              </a:ext>
            </a:extLst>
          </p:cNvPr>
          <p:cNvSpPr txBox="1"/>
          <p:nvPr/>
        </p:nvSpPr>
        <p:spPr>
          <a:xfrm>
            <a:off x="3297539" y="1716856"/>
            <a:ext cx="563308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ترنيمة: رحلة ٢ عشرة</a:t>
            </a:r>
            <a:endParaRPr lang="en-US" sz="6000" i="0" u="none" strike="noStrike" dirty="0">
              <a:solidFill>
                <a:srgbClr val="C00000"/>
              </a:solidFill>
              <a:effectLst/>
            </a:endParaRPr>
          </a:p>
          <a:p>
            <a:pPr algn="ctr"/>
            <a:r>
              <a:rPr lang="ar-SA" sz="4400" i="0" u="none" strike="noStrike" dirty="0">
                <a:solidFill>
                  <a:srgbClr val="C00000"/>
                </a:solidFill>
                <a:effectLst/>
              </a:rPr>
              <a:t>(الجزء الخامس) </a:t>
            </a:r>
            <a:endParaRPr lang="en-LB" sz="88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006DAD-6352-41F1-DF93-4F35240C9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787" y="3677201"/>
            <a:ext cx="7708990" cy="2987070"/>
          </a:xfrm>
          <a:prstGeom prst="rect">
            <a:avLst/>
          </a:prstGeom>
        </p:spPr>
      </p:pic>
      <p:pic>
        <p:nvPicPr>
          <p:cNvPr id="3" name="Summer Camp Song Day 5">
            <a:hlinkClick r:id="" action="ppaction://media"/>
            <a:extLst>
              <a:ext uri="{FF2B5EF4-FFF2-40B4-BE49-F238E27FC236}">
                <a16:creationId xmlns:a16="http://schemas.microsoft.com/office/drawing/2014/main" id="{E6F84F60-4298-6079-16FC-7CD8B384B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013" y="1549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427250-6567-B347-7894-D691AD39BD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2B82A-2A22-D6E2-5E56-BDFAB677E2C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7DA5D-1F47-C468-839C-44BFA90673B7}"/>
              </a:ext>
            </a:extLst>
          </p:cNvPr>
          <p:cNvSpPr txBox="1"/>
          <p:nvPr/>
        </p:nvSpPr>
        <p:spPr>
          <a:xfrm>
            <a:off x="2084521" y="823253"/>
            <a:ext cx="8022956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- القرار -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 خالق الخليقة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وهوي معي كل دقيقة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عندو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خطة حلوة كثير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لحياتي بالحقيقة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endParaRPr lang="ar-SA" sz="5400" b="0" i="0" u="none" strike="noStrike" dirty="0">
              <a:solidFill>
                <a:srgbClr val="253B9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6205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817</Words>
  <Application>Microsoft Macintosh PowerPoint</Application>
  <PresentationFormat>Widescreen</PresentationFormat>
  <Paragraphs>184</Paragraphs>
  <Slides>73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Tajawal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Saba</dc:creator>
  <cp:lastModifiedBy>New Heights</cp:lastModifiedBy>
  <cp:revision>50</cp:revision>
  <dcterms:created xsi:type="dcterms:W3CDTF">2025-05-29T06:22:21Z</dcterms:created>
  <dcterms:modified xsi:type="dcterms:W3CDTF">2025-07-04T05:33:28Z</dcterms:modified>
</cp:coreProperties>
</file>